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420" r:id="rId3"/>
    <p:sldId id="257" r:id="rId4"/>
    <p:sldId id="421" r:id="rId5"/>
    <p:sldId id="422" r:id="rId6"/>
    <p:sldId id="423" r:id="rId7"/>
    <p:sldId id="426" r:id="rId8"/>
    <p:sldId id="444" r:id="rId9"/>
    <p:sldId id="445" r:id="rId10"/>
    <p:sldId id="446" r:id="rId11"/>
    <p:sldId id="447" r:id="rId12"/>
    <p:sldId id="436" r:id="rId13"/>
    <p:sldId id="427" r:id="rId14"/>
    <p:sldId id="430" r:id="rId15"/>
    <p:sldId id="448" r:id="rId16"/>
    <p:sldId id="440" r:id="rId17"/>
    <p:sldId id="441" r:id="rId18"/>
    <p:sldId id="439" r:id="rId19"/>
    <p:sldId id="43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3E30FA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5" d="100"/>
          <a:sy n="65" d="100"/>
        </p:scale>
        <p:origin x="835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A2972-38B6-4840-89C8-7B0C0DBA6571}" type="datetimeFigureOut">
              <a:rPr lang="en-US" smtClean="0"/>
              <a:pPr/>
              <a:t>1/23/2022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1BFCE-309D-4107-9251-56F89B57011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71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F1BFCE-309D-4107-9251-56F89B570116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115F1-8614-4182-BFC0-A81F70745CEE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 descr="Vardhaman Logo copy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76200"/>
            <a:ext cx="914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CD6CBD-FF6A-4DC1-9AE8-923256485324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74FAB-EAB0-4A9B-9EAD-B385CA42F305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0386D-C3BC-49B6-AA8B-E5784E302DDF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86056-A9F1-4DA0-B67A-B3920AEFE2C7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F6A8F-B627-415B-A212-E7F74811C15D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A107CD-FCD4-4BCA-9655-3DFEC62BBF6D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B9140-5248-4396-B8CB-F9025B39300D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20DB0-9967-499A-BD5F-A1313C727487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E53FE-4904-4FEE-9971-11DAE46C7251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B4E9E-0EEA-4CA5-83C9-5BC0E3D357C5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CCAB-4EFA-423B-9343-3F021F102629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243B-C70C-4244-BF3C-9E4F2FB11268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61DE-2FB8-4123-9C33-87E59918159C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12F0-05BE-4F35-84C3-B7DCE94B6C0E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CB2F-4E33-4157-AFDB-58449E32FF47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EE94-6ED9-4E3D-83AE-2826875C75DF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CB9B-4166-4316-ACFC-26132FE6040A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B6715-A5C0-4636-BE43-1DFB07CBB0D1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2E116-2591-4E68-A6E7-FDC0146BF46A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B4838-0D68-4627-8423-EA4B13CF24F6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2E4C6-8CA0-4B93-A8F7-891F3E4AE115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Dept. of Electronics and Communication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20264-57EC-4138-8B40-CEB9888943AA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09800" y="6356350"/>
            <a:ext cx="449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mbria" pitchFamily="18" charset="0"/>
                <a:ea typeface="Cambria" pitchFamily="18" charset="0"/>
              </a:defRPr>
            </a:lvl1pPr>
          </a:lstStyle>
          <a:p>
            <a:r>
              <a:rPr lang="en-US"/>
              <a:t>Dept. of Electronics and Communication Engineering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6356350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762000"/>
            <a:ext cx="9144000" cy="4571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Vardhaman Logo copy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533400" y="76200"/>
            <a:ext cx="914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D490F-8E24-421E-8660-DB8A1A695F64}" type="datetime1">
              <a:rPr lang="en-US" smtClean="0"/>
              <a:pPr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0E10-3962-44F0-AD62-FAC461DCA72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892173"/>
            <a:ext cx="7772400" cy="1165227"/>
          </a:xfr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600" b="1" dirty="0">
                <a:solidFill>
                  <a:srgbClr val="FF0000"/>
                </a:solidFill>
                <a:latin typeface="Modern No. 20" pitchFamily="18" charset="0"/>
              </a:rPr>
              <a:t>Major Project Phase –II (A4445)</a:t>
            </a:r>
            <a:br>
              <a:rPr lang="en-US" sz="2800" b="1" dirty="0">
                <a:solidFill>
                  <a:srgbClr val="FF0000"/>
                </a:solidFill>
                <a:latin typeface="Modern No. 20" pitchFamily="18" charset="0"/>
              </a:rPr>
            </a:br>
            <a:r>
              <a:rPr lang="en-US" sz="2800" b="1" dirty="0">
                <a:solidFill>
                  <a:srgbClr val="C00000"/>
                </a:solidFill>
                <a:latin typeface="Modern No. 20" pitchFamily="18" charset="0"/>
              </a:rPr>
              <a:t>Domain: Signal Processing  &amp; Image Processing 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76200"/>
            <a:ext cx="7566026" cy="641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4535" marR="513080" algn="ctr">
              <a:lnSpc>
                <a:spcPct val="115000"/>
              </a:lnSpc>
              <a:spcAft>
                <a:spcPts val="0"/>
              </a:spcAft>
            </a:pPr>
            <a:r>
              <a:rPr lang="en-US" sz="1900" b="1" dirty="0">
                <a:solidFill>
                  <a:srgbClr val="CC3300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VARDHAMAN COLLEGE OF ENGINEERING, HYDERABAD</a:t>
            </a:r>
            <a:endParaRPr lang="en-IN" sz="1900" b="1" dirty="0">
              <a:solidFill>
                <a:srgbClr val="CC3300"/>
              </a:solidFill>
              <a:effectLst/>
              <a:latin typeface="Trebuchet MS" panose="020B06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24535" marR="513080" algn="ctr">
              <a:lnSpc>
                <a:spcPts val="1625"/>
              </a:lnSpc>
              <a:spcAft>
                <a:spcPts val="0"/>
              </a:spcAft>
            </a:pPr>
            <a:r>
              <a:rPr lang="en-US" sz="1800" b="1" dirty="0">
                <a:solidFill>
                  <a:srgbClr val="FF9900"/>
                </a:solidFill>
                <a:effectLst/>
                <a:latin typeface="Trebuchet MS" panose="020B06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Autonomous institute, affiliated to JNTUH</a:t>
            </a:r>
            <a:endParaRPr lang="en-IN" sz="1800" b="1" dirty="0">
              <a:solidFill>
                <a:srgbClr val="FF99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6800" y="2743200"/>
            <a:ext cx="739139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44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44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44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2200" b="1" dirty="0">
              <a:latin typeface="Nyala" pitchFamily="2" charset="0"/>
              <a:ea typeface="Cambria" panose="02040503050406030204" pitchFamily="18" charset="0"/>
            </a:endParaRPr>
          </a:p>
          <a:p>
            <a:pPr algn="ctr"/>
            <a:r>
              <a:rPr lang="en-IN" sz="2600" dirty="0">
                <a:latin typeface="Nyala" pitchFamily="2" charset="0"/>
                <a:ea typeface="Cambria" panose="02040503050406030204" pitchFamily="18" charset="0"/>
              </a:rPr>
              <a:t>By</a:t>
            </a:r>
          </a:p>
          <a:p>
            <a:pPr algn="ctr"/>
            <a:r>
              <a:rPr lang="en-IN" sz="2400" dirty="0">
                <a:solidFill>
                  <a:srgbClr val="0070C0"/>
                </a:solidFill>
                <a:latin typeface="Nyala" pitchFamily="2" charset="0"/>
                <a:ea typeface="Cambria" panose="02040503050406030204" pitchFamily="18" charset="0"/>
              </a:rPr>
              <a:t>18881A04A4– Rapolu Ravi Teja</a:t>
            </a:r>
          </a:p>
          <a:p>
            <a:pPr algn="ctr"/>
            <a:r>
              <a:rPr lang="en-IN" sz="2400" dirty="0">
                <a:solidFill>
                  <a:srgbClr val="0070C0"/>
                </a:solidFill>
                <a:latin typeface="Nyala" pitchFamily="2" charset="0"/>
                <a:ea typeface="Cambria" panose="02040503050406030204" pitchFamily="18" charset="0"/>
              </a:rPr>
              <a:t>18881A0491– </a:t>
            </a:r>
            <a:r>
              <a:rPr lang="en-IN" sz="2400" dirty="0" err="1">
                <a:solidFill>
                  <a:srgbClr val="0070C0"/>
                </a:solidFill>
                <a:latin typeface="Nyala" pitchFamily="2" charset="0"/>
                <a:ea typeface="Cambria" panose="02040503050406030204" pitchFamily="18" charset="0"/>
              </a:rPr>
              <a:t>M.Krishna</a:t>
            </a:r>
            <a:r>
              <a:rPr lang="en-IN" sz="2400" dirty="0">
                <a:solidFill>
                  <a:srgbClr val="0070C0"/>
                </a:solidFill>
                <a:latin typeface="Nyala" pitchFamily="2" charset="0"/>
                <a:ea typeface="Cambria" panose="02040503050406030204" pitchFamily="18" charset="0"/>
              </a:rPr>
              <a:t> Gopal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B04BAB-5688-4B73-A343-60712F576C91}"/>
              </a:ext>
            </a:extLst>
          </p:cNvPr>
          <p:cNvSpPr/>
          <p:nvPr/>
        </p:nvSpPr>
        <p:spPr>
          <a:xfrm>
            <a:off x="0" y="5334505"/>
            <a:ext cx="8915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IN" sz="2000" dirty="0">
                <a:solidFill>
                  <a:srgbClr val="002060"/>
                </a:solidFill>
                <a:latin typeface="Modern No. 20" pitchFamily="18" charset="0"/>
                <a:ea typeface="Cambria" panose="02040503050406030204" pitchFamily="18" charset="0"/>
              </a:rPr>
              <a:t>Under the guidance of</a:t>
            </a:r>
            <a:r>
              <a:rPr lang="en-IN" sz="2000" dirty="0">
                <a:solidFill>
                  <a:srgbClr val="3E30FA"/>
                </a:solidFill>
                <a:latin typeface="Modern No. 20" pitchFamily="18" charset="0"/>
                <a:ea typeface="Cambria" panose="02040503050406030204" pitchFamily="18" charset="0"/>
              </a:rPr>
              <a:t> </a:t>
            </a:r>
          </a:p>
          <a:p>
            <a:pPr algn="r"/>
            <a:r>
              <a:rPr lang="en-IN" sz="2000" b="1" dirty="0">
                <a:solidFill>
                  <a:srgbClr val="C00000"/>
                </a:solidFill>
                <a:latin typeface="Modern No. 20" pitchFamily="18" charset="0"/>
                <a:ea typeface="Cambria" panose="02040503050406030204" pitchFamily="18" charset="0"/>
              </a:rPr>
              <a:t>Dr. G. A. E. </a:t>
            </a:r>
            <a:r>
              <a:rPr lang="en-IN" sz="2000" b="1" dirty="0" err="1">
                <a:solidFill>
                  <a:srgbClr val="C00000"/>
                </a:solidFill>
                <a:latin typeface="Modern No. 20" pitchFamily="18" charset="0"/>
                <a:ea typeface="Cambria" panose="02040503050406030204" pitchFamily="18" charset="0"/>
              </a:rPr>
              <a:t>Sathish</a:t>
            </a:r>
            <a:r>
              <a:rPr lang="en-IN" sz="2000" b="1" dirty="0">
                <a:solidFill>
                  <a:srgbClr val="C00000"/>
                </a:solidFill>
                <a:latin typeface="Modern No. 20" pitchFamily="18" charset="0"/>
                <a:ea typeface="Cambria" panose="02040503050406030204" pitchFamily="18" charset="0"/>
              </a:rPr>
              <a:t> Kumar</a:t>
            </a:r>
          </a:p>
          <a:p>
            <a:pPr algn="r"/>
            <a:r>
              <a:rPr lang="en-IN" sz="2000" dirty="0">
                <a:solidFill>
                  <a:srgbClr val="002060"/>
                </a:solidFill>
                <a:latin typeface="Modern No. 20" pitchFamily="18" charset="0"/>
                <a:ea typeface="Cambria" panose="02040503050406030204" pitchFamily="18" charset="0"/>
              </a:rPr>
              <a:t>Head &amp; Professor, Dept. of ECE</a:t>
            </a:r>
            <a:endParaRPr lang="en-IN" sz="2000" dirty="0">
              <a:solidFill>
                <a:srgbClr val="002060"/>
              </a:solidFill>
              <a:latin typeface="Modern No. 20" pitchFamily="18" charset="0"/>
            </a:endParaRP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50BE307C-53ED-4563-AF66-C994EDF6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30A7A873-662D-4E0A-88C7-8FE1D9B19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DF65E51-AEF9-4828-A113-E9062B61AE89}"/>
              </a:ext>
            </a:extLst>
          </p:cNvPr>
          <p:cNvSpPr/>
          <p:nvPr/>
        </p:nvSpPr>
        <p:spPr>
          <a:xfrm>
            <a:off x="2705100" y="1981200"/>
            <a:ext cx="3505200" cy="64171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rgbClr val="7030A0"/>
                </a:solidFill>
                <a:latin typeface="Modern No. 20" pitchFamily="18" charset="0"/>
              </a:rPr>
              <a:t>Team No. – S &amp; IP : 07 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457200" y="6416675"/>
            <a:ext cx="838200" cy="365125"/>
          </a:xfrm>
        </p:spPr>
        <p:txBody>
          <a:bodyPr/>
          <a:lstStyle/>
          <a:p>
            <a:fld id="{2FC0768D-B181-4793-A0C5-2F275BE0367B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B973587-03F8-48D9-B92A-84DEE4E7B27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10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Literature Survey: </a:t>
            </a:r>
            <a:r>
              <a:rPr lang="en-IN" sz="3200" dirty="0">
                <a:latin typeface="Bookman Old Style" pitchFamily="18" charset="0"/>
                <a:ea typeface="Cambria" panose="02040503050406030204" pitchFamily="18" charset="0"/>
              </a:rPr>
              <a:t>04</a:t>
            </a:r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  </a:t>
            </a:r>
            <a:endParaRPr lang="en-US" sz="4000" dirty="0">
              <a:solidFill>
                <a:srgbClr val="3E30FA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FC3D7-7B8C-4ABA-834F-E644C52BE6A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0615" y="1684000"/>
            <a:ext cx="7467600" cy="373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Applying Object Recognition and Tracking to Augmented Reality for Information Visualization</a:t>
            </a: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Methodology  : Bayesian  Technique for overlaying objects on the video input[4]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Advantage: bringing virtual objects into video frames.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Drawbacks: only works on PC and is a special software to be installed by the user.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endParaRPr lang="en-US" sz="2000" dirty="0"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206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70037"/>
            <a:ext cx="8229600" cy="4525963"/>
          </a:xfrm>
        </p:spPr>
        <p:txBody>
          <a:bodyPr/>
          <a:lstStyle/>
          <a:p>
            <a:r>
              <a:rPr lang="en-US" dirty="0">
                <a:latin typeface="Bookman Old Style" pitchFamily="18" charset="0"/>
              </a:rPr>
              <a:t>The Project uses and </a:t>
            </a:r>
            <a:r>
              <a:rPr lang="en-US" dirty="0" err="1">
                <a:latin typeface="Bookman Old Style" pitchFamily="18" charset="0"/>
              </a:rPr>
              <a:t>homography</a:t>
            </a:r>
            <a:r>
              <a:rPr lang="en-US" dirty="0">
                <a:latin typeface="Bookman Old Style" pitchFamily="18" charset="0"/>
              </a:rPr>
              <a:t> </a:t>
            </a:r>
            <a:r>
              <a:rPr lang="en-US" dirty="0" err="1">
                <a:latin typeface="Bookman Old Style" pitchFamily="18" charset="0"/>
              </a:rPr>
              <a:t>algotithms</a:t>
            </a:r>
            <a:r>
              <a:rPr lang="en-US" dirty="0">
                <a:latin typeface="Bookman Old Style" pitchFamily="18" charset="0"/>
              </a:rPr>
              <a:t> to track the image and reduce the resources and uses Web XR API so that it can work on any device that support AR and has a camera and a web browser.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CCAB-4EFA-423B-9343-3F021F102629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11</a:t>
            </a:fld>
            <a:endParaRPr lang="en-US">
              <a:solidFill>
                <a:schemeClr val="tx1"/>
              </a:solidFill>
              <a:latin typeface="Modern No. 20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026D0D32-0A66-4B1F-A703-A49FA51A9159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Block Diagram or Flow Diagram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5ABBE9-E45A-4D93-BE35-38DD53578FF8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58026F-3FC2-4620-9A59-CFB7C48FA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98" y="1342351"/>
            <a:ext cx="8248603" cy="424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345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0299BA5D-E131-487F-A691-098E926E147D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13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Project Description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EA7F9A-7DA9-4E1A-941E-46FF8DA4B6A6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DA61B6-3BED-4096-B9BF-3CC9A8E83896}"/>
              </a:ext>
            </a:extLst>
          </p:cNvPr>
          <p:cNvSpPr txBox="1"/>
          <p:nvPr/>
        </p:nvSpPr>
        <p:spPr>
          <a:xfrm>
            <a:off x="609600" y="1720840"/>
            <a:ext cx="7924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We are building a system for students that can help teachers to better explain concepts and use modern Augmented reality technology and create GLTF models using #D modeling software like Blender.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GLTF stands for Graphics Language Transmission Format which is portable and creatable and can hold 3D model data in a very efficient way.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We are using WEBXR API  where XR stands for Extended reality which include AR and VR for the web</a:t>
            </a:r>
          </a:p>
        </p:txBody>
      </p:sp>
    </p:spTree>
    <p:extLst>
      <p:ext uri="{BB962C8B-B14F-4D97-AF65-F5344CB8AC3E}">
        <p14:creationId xmlns:p14="http://schemas.microsoft.com/office/powerpoint/2010/main" val="2212572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0299BA5D-E131-487F-A691-098E926E147D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14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Project Description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EA7F9A-7DA9-4E1A-941E-46FF8DA4B6A6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DA61B6-3BED-4096-B9BF-3CC9A8E83896}"/>
              </a:ext>
            </a:extLst>
          </p:cNvPr>
          <p:cNvSpPr txBox="1"/>
          <p:nvPr/>
        </p:nvSpPr>
        <p:spPr>
          <a:xfrm>
            <a:off x="498231" y="1631184"/>
            <a:ext cx="7924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Inside the AR Engine block is a Projection/ Trajectory detection Function.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Agency FB" panose="020B0503020202020204" pitchFamily="34" charset="0"/>
              </a:rPr>
              <a:t>Using </a:t>
            </a:r>
            <a:r>
              <a:rPr lang="en-US" sz="2400" dirty="0" err="1">
                <a:solidFill>
                  <a:prstClr val="black"/>
                </a:solidFill>
                <a:latin typeface="Agency FB" panose="020B0503020202020204" pitchFamily="34" charset="0"/>
              </a:rPr>
              <a:t>Homography</a:t>
            </a:r>
            <a:r>
              <a:rPr lang="en-US" sz="2400" dirty="0">
                <a:solidFill>
                  <a:prstClr val="black"/>
                </a:solidFill>
                <a:latin typeface="Agency FB" panose="020B0503020202020204" pitchFamily="34" charset="0"/>
              </a:rPr>
              <a:t> technique </a:t>
            </a:r>
          </a:p>
          <a:p>
            <a:pPr>
              <a:defRPr/>
            </a:pPr>
            <a:endParaRPr lang="en-US" sz="2400" dirty="0">
              <a:solidFill>
                <a:prstClr val="black"/>
              </a:solidFill>
              <a:latin typeface="Agency FB" panose="020B0503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In </a:t>
            </a:r>
            <a:r>
              <a:rPr kumimoji="0" lang="en-I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Homography</a:t>
            </a: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the image vector that has same features as the uploaded marker it is being uploaded will be compares to see the marker really exist In the scene and renders the </a:t>
            </a:r>
            <a:r>
              <a:rPr kumimoji="0" lang="en-I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gltf</a:t>
            </a:r>
            <a:r>
              <a:rPr kumimoji="0" lang="en-I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 model.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DE344C-52C0-4B6D-955B-5EEF5F50FEC8}"/>
              </a:ext>
            </a:extLst>
          </p:cNvPr>
          <p:cNvSpPr/>
          <p:nvPr/>
        </p:nvSpPr>
        <p:spPr>
          <a:xfrm>
            <a:off x="2239107" y="5229871"/>
            <a:ext cx="10668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Video Image</a:t>
            </a:r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F8AF21-51BF-4922-96B0-F4198B221CFD}"/>
              </a:ext>
            </a:extLst>
          </p:cNvPr>
          <p:cNvSpPr/>
          <p:nvPr/>
        </p:nvSpPr>
        <p:spPr>
          <a:xfrm>
            <a:off x="5445369" y="5229871"/>
            <a:ext cx="1682262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Movement of the model in the feed</a:t>
            </a:r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E389DE-F444-456B-B3B6-2B16E2BFF1C8}"/>
              </a:ext>
            </a:extLst>
          </p:cNvPr>
          <p:cNvSpPr/>
          <p:nvPr/>
        </p:nvSpPr>
        <p:spPr>
          <a:xfrm>
            <a:off x="3768969" y="5229871"/>
            <a:ext cx="11430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Projection</a:t>
            </a:r>
          </a:p>
          <a:p>
            <a:pPr algn="ctr"/>
            <a:r>
              <a:rPr lang="en-US" dirty="0"/>
              <a:t>function</a:t>
            </a:r>
            <a:endParaRPr lang="en-IN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5A4B976-3535-4494-AA61-71879B477AEA}"/>
              </a:ext>
            </a:extLst>
          </p:cNvPr>
          <p:cNvSpPr/>
          <p:nvPr/>
        </p:nvSpPr>
        <p:spPr>
          <a:xfrm>
            <a:off x="3387969" y="5686006"/>
            <a:ext cx="381000" cy="225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3AC61A7C-F34F-4C3B-86C1-21C8BC667BC4}"/>
              </a:ext>
            </a:extLst>
          </p:cNvPr>
          <p:cNvSpPr/>
          <p:nvPr/>
        </p:nvSpPr>
        <p:spPr>
          <a:xfrm>
            <a:off x="5026269" y="5640474"/>
            <a:ext cx="381000" cy="2254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389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0299BA5D-E131-487F-A691-098E926E147D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15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Results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EA7F9A-7DA9-4E1A-941E-46FF8DA4B6A6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CBBC9-522C-4DF4-B75C-41F9CA99E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488" y="1874258"/>
            <a:ext cx="4065984" cy="228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DFE787C-9EF9-4394-B750-D099FF069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4370189"/>
            <a:ext cx="3733800" cy="2099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2B6854-CAE0-420A-A8E4-A38DD61F6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2320" y="4370189"/>
            <a:ext cx="3738669" cy="20992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C75CA6-7564-42CE-87FF-8033C05B53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9038" y="1871217"/>
            <a:ext cx="3733800" cy="227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73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0299BA5D-E131-487F-A691-098E926E147D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16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Conclusion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EA7F9A-7DA9-4E1A-941E-46FF8DA4B6A6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CF8A68-7121-405E-825B-993E22B7B991}"/>
              </a:ext>
            </a:extLst>
          </p:cNvPr>
          <p:cNvSpPr txBox="1"/>
          <p:nvPr/>
        </p:nvSpPr>
        <p:spPr>
          <a:xfrm>
            <a:off x="970935" y="1575375"/>
            <a:ext cx="7467600" cy="3271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The Ultimate goal is to reach as may devices supported as possible with less resource usage ad o external software requirements. </a:t>
            </a:r>
            <a:r>
              <a:rPr lang="en-US" sz="2000" dirty="0" err="1">
                <a:latin typeface="Bookman Old Style" pitchFamily="18" charset="0"/>
              </a:rPr>
              <a:t>i.e</a:t>
            </a:r>
            <a:r>
              <a:rPr lang="en-US" sz="2000" dirty="0">
                <a:latin typeface="Bookman Old Style" pitchFamily="18" charset="0"/>
              </a:rPr>
              <a:t>, as a web platform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Using YOLO (You only Look Once) algorithm is efficient and faster compared to other algorithms and as the algorithm does </a:t>
            </a:r>
            <a:r>
              <a:rPr lang="en-US" sz="2000" dirty="0" err="1">
                <a:latin typeface="Bookman Old Style" pitchFamily="18" charset="0"/>
              </a:rPr>
              <a:t>ot</a:t>
            </a:r>
            <a:r>
              <a:rPr lang="en-US" sz="2000" dirty="0">
                <a:latin typeface="Bookman Old Style" pitchFamily="18" charset="0"/>
              </a:rPr>
              <a:t> process a frame twice. There is a huge performance boost.</a:t>
            </a:r>
          </a:p>
        </p:txBody>
      </p:sp>
    </p:spTree>
    <p:extLst>
      <p:ext uri="{BB962C8B-B14F-4D97-AF65-F5344CB8AC3E}">
        <p14:creationId xmlns:p14="http://schemas.microsoft.com/office/powerpoint/2010/main" val="573599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8581"/>
            <a:ext cx="8229600" cy="4525963"/>
          </a:xfrm>
        </p:spPr>
        <p:txBody>
          <a:bodyPr/>
          <a:lstStyle/>
          <a:p>
            <a:pPr marL="457200" indent="-457200" algn="just">
              <a:buFont typeface="+mj-lt"/>
              <a:buAutoNum type="arabicPeriod"/>
            </a:pPr>
            <a:endParaRPr lang="en-US" sz="2000" dirty="0">
              <a:latin typeface="Bookman Old Style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Bookman Old Style" pitchFamily="18" charset="0"/>
                <a:cs typeface="Times New Roman" panose="02020603050405020304" pitchFamily="18" charset="0"/>
              </a:rPr>
              <a:t>S. Patil, C. Prabhu, O. </a:t>
            </a:r>
            <a:r>
              <a:rPr lang="en-US" sz="2000" dirty="0" err="1">
                <a:latin typeface="Bookman Old Style" pitchFamily="18" charset="0"/>
                <a:cs typeface="Times New Roman" panose="02020603050405020304" pitchFamily="18" charset="0"/>
              </a:rPr>
              <a:t>Neogi</a:t>
            </a:r>
            <a:r>
              <a:rPr lang="en-US" sz="2000" dirty="0">
                <a:latin typeface="Bookman Old Style" pitchFamily="18" charset="0"/>
                <a:cs typeface="Times New Roman" panose="02020603050405020304" pitchFamily="18" charset="0"/>
              </a:rPr>
              <a:t>, A. R. Joshi and N. Katre, "E-learning system using Augmented Reality," 2016 International Conference on Computing Communication Control and automation (ICCUBEA), 2016, pp. 1-5, </a:t>
            </a:r>
            <a:r>
              <a:rPr lang="en-US" sz="2000" dirty="0" err="1">
                <a:latin typeface="Bookman Old Style" pitchFamily="18" charset="0"/>
                <a:cs typeface="Times New Roman" panose="02020603050405020304" pitchFamily="18" charset="0"/>
              </a:rPr>
              <a:t>doi</a:t>
            </a:r>
            <a:r>
              <a:rPr lang="en-US" sz="2000" dirty="0">
                <a:latin typeface="Bookman Old Style" pitchFamily="18" charset="0"/>
                <a:cs typeface="Times New Roman" panose="02020603050405020304" pitchFamily="18" charset="0"/>
              </a:rPr>
              <a:t>: 10.1109/ICCUBEA.2016.7860038.</a:t>
            </a:r>
            <a:endParaRPr lang="en-US" sz="2000" dirty="0">
              <a:latin typeface="Bookman Old Style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Dutta, </a:t>
            </a:r>
            <a:r>
              <a:rPr lang="en-US" sz="2000" dirty="0" err="1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Kamalika</a:t>
            </a: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(2019). Augmented Reality for E-Learning.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sv-SE" sz="2000" dirty="0">
                <a:latin typeface="Bookman Old Style" pitchFamily="18" charset="0"/>
                <a:cs typeface="Times New Roman" panose="02020603050405020304" pitchFamily="18" charset="0"/>
              </a:rPr>
              <a:t>S.Selvakumara Samy , Vikash Kumar , Rishabh Raj Singh,</a:t>
            </a:r>
            <a:r>
              <a:rPr lang="en-US" sz="2000" dirty="0">
                <a:latin typeface="Bookman Old Style" pitchFamily="18" charset="0"/>
                <a:cs typeface="Times New Roman" panose="02020603050405020304" pitchFamily="18" charset="0"/>
              </a:rPr>
              <a:t>International Journal of Pure and Applied Mathematics Volume 118 No. 20 2018, 291-296</a:t>
            </a:r>
            <a:endParaRPr lang="en-IN" sz="2000" dirty="0">
              <a:latin typeface="Bookman Old Style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Silva, Rodrigo &amp; Rodrigues, Paulo &amp; </a:t>
            </a:r>
            <a:r>
              <a:rPr lang="en-US" sz="2000" dirty="0" err="1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Mazala</a:t>
            </a: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Diego &amp; </a:t>
            </a:r>
            <a:r>
              <a:rPr lang="en-US" sz="2000" dirty="0" err="1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Giraldi</a:t>
            </a:r>
            <a:r>
              <a:rPr lang="en-US" sz="2000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Gilson. (2019). Applying Object Recognition and Tracking to Augmented Reality for Information Visualization.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ACCAB-4EFA-423B-9343-3F021F102629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17</a:t>
            </a:fld>
            <a:endParaRPr lang="en-US">
              <a:solidFill>
                <a:schemeClr val="tx1"/>
              </a:solidFill>
              <a:latin typeface="Modern No. 20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9144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References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DD53FC-7409-401B-8FB7-416215C7C40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9F7EA88B-AED7-451F-8F1F-C1590753EE45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18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62200" y="2743200"/>
            <a:ext cx="426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rgbClr val="3E30FA"/>
                </a:solidFill>
                <a:latin typeface="Modern No. 20" pitchFamily="18" charset="0"/>
                <a:ea typeface="Cambria" panose="02040503050406030204" pitchFamily="18" charset="0"/>
              </a:rPr>
              <a:t>Thank You !!!</a:t>
            </a:r>
            <a:endParaRPr lang="en-US" sz="5400" dirty="0">
              <a:solidFill>
                <a:srgbClr val="3E30FA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DD53FC-7409-401B-8FB7-416215C7C40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0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gency FB" panose="020B0503020202020204" pitchFamily="34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59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Outline:</a:t>
            </a:r>
            <a:endParaRPr lang="en-US" sz="3200" b="1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  <a:cs typeface="Times New Roman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IN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Objectives 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IN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Motivation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IN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Introduction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US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Literature Survey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US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Proposed Design </a:t>
            </a:r>
            <a:r>
              <a:rPr lang="en-US" altLang="zh-TW" sz="2400" b="1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(Block diagram and/or Flow chart)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US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Results and Discussion (if project completed)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US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Conclusion (if project completed)</a:t>
            </a:r>
          </a:p>
          <a:p>
            <a:pPr marL="342900" lvl="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SzPct val="85000"/>
              <a:buFont typeface="Arial" pitchFamily="34" charset="0"/>
              <a:buChar char="•"/>
              <a:defRPr/>
            </a:pPr>
            <a:r>
              <a:rPr lang="en-US" altLang="zh-TW" sz="2400" dirty="0">
                <a:latin typeface="Bookman Old Style" pitchFamily="18" charset="0"/>
                <a:ea typeface="Cambria" panose="02040503050406030204" pitchFamily="18" charset="0"/>
                <a:cs typeface="Times New Roman" pitchFamily="18" charset="0"/>
              </a:rPr>
              <a:t>References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416675"/>
            <a:ext cx="838200" cy="365125"/>
          </a:xfrm>
        </p:spPr>
        <p:txBody>
          <a:bodyPr/>
          <a:lstStyle/>
          <a:p>
            <a:fld id="{2A230891-572F-42B4-84E9-44C4527F4F0D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E0A05A67-B52F-4334-8AD0-8B969CC0EC05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3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Objectives: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156A27-B586-4E85-AE9F-EEAB8795964B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8" name="Content Placeholder 20">
            <a:extLst>
              <a:ext uri="{FF2B5EF4-FFF2-40B4-BE49-F238E27FC236}">
                <a16:creationId xmlns:a16="http://schemas.microsoft.com/office/drawing/2014/main" id="{2AAEDE46-FFA2-45CA-BA36-DA929ADE4716}"/>
              </a:ext>
            </a:extLst>
          </p:cNvPr>
          <p:cNvSpPr txBox="1">
            <a:spLocks/>
          </p:cNvSpPr>
          <p:nvPr/>
        </p:nvSpPr>
        <p:spPr>
          <a:xfrm>
            <a:off x="457200" y="1942073"/>
            <a:ext cx="8115328" cy="409362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dirty="0">
                <a:latin typeface="Agency FB" panose="020B0503020202020204" pitchFamily="34" charset="0"/>
              </a:rPr>
              <a:t>Our Objective is to build a learning platform for students which can transform two-dimensional teaching methods into immersive three-dimensional experiences along with the desired three dimensional objects.</a:t>
            </a:r>
          </a:p>
          <a:p>
            <a:pPr>
              <a:spcBef>
                <a:spcPts val="600"/>
              </a:spcBef>
            </a:pPr>
            <a:r>
              <a:rPr lang="en-US" dirty="0">
                <a:latin typeface="Agency FB" panose="020B0503020202020204" pitchFamily="34" charset="0"/>
              </a:rPr>
              <a:t> Relieve teachers from carrying expensive specimen or sometimes dangerous specimen to carry into the classroom ad still get all the </a:t>
            </a:r>
            <a:r>
              <a:rPr lang="en-US" dirty="0" err="1">
                <a:latin typeface="Agency FB" panose="020B0503020202020204" pitchFamily="34" charset="0"/>
              </a:rPr>
              <a:t>benifits</a:t>
            </a:r>
            <a:endParaRPr lang="en-IN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709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4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Motivation: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B5A75B-3AED-4CDA-B77F-901598FDF324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40E38-B602-4491-993C-3E285DB369B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EA096BE4-72CC-44EF-9026-747F52297B56}"/>
              </a:ext>
            </a:extLst>
          </p:cNvPr>
          <p:cNvSpPr txBox="1">
            <a:spLocks/>
          </p:cNvSpPr>
          <p:nvPr/>
        </p:nvSpPr>
        <p:spPr>
          <a:xfrm>
            <a:off x="457200" y="1730077"/>
            <a:ext cx="4040188" cy="413732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>
                <a:latin typeface="Agency FB" panose="020B0503020202020204" pitchFamily="34" charset="0"/>
              </a:rPr>
              <a:t>Classrooms that lack visual elements that help students to understand better a picture is better than telling a thousand words.</a:t>
            </a:r>
          </a:p>
          <a:p>
            <a:r>
              <a:rPr lang="en-US" sz="2500" dirty="0">
                <a:latin typeface="Agency FB" panose="020B0503020202020204" pitchFamily="34" charset="0"/>
              </a:rPr>
              <a:t>Augmented reality is the technology that can transform learning completely.</a:t>
            </a:r>
          </a:p>
          <a:p>
            <a:endParaRPr lang="en-IN" sz="2500" dirty="0">
              <a:latin typeface="Agency FB" panose="020B0503020202020204" pitchFamily="34" charset="0"/>
            </a:endParaRPr>
          </a:p>
        </p:txBody>
      </p:sp>
      <p:pic>
        <p:nvPicPr>
          <p:cNvPr id="9" name="Picture 2" descr="Image result for augemented realities">
            <a:extLst>
              <a:ext uri="{FF2B5EF4-FFF2-40B4-BE49-F238E27FC236}">
                <a16:creationId xmlns:a16="http://schemas.microsoft.com/office/drawing/2014/main" id="{A6D0DA76-93ED-4905-9C09-C38BFA2E0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316" y="1562924"/>
            <a:ext cx="3813968" cy="227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624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2893EC0-157D-4840-A6D3-82522EE7022C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5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Introduction:</a:t>
            </a:r>
            <a:endParaRPr lang="en-US" sz="3200" dirty="0">
              <a:solidFill>
                <a:srgbClr val="FF0000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5ABBE9-E45A-4D93-BE35-38DD53578FF8}"/>
              </a:ext>
            </a:extLst>
          </p:cNvPr>
          <p:cNvSpPr txBox="1"/>
          <p:nvPr/>
        </p:nvSpPr>
        <p:spPr>
          <a:xfrm>
            <a:off x="4800600" y="304800"/>
            <a:ext cx="434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  <a:p>
            <a:pPr algn="r"/>
            <a:endParaRPr lang="en-US" dirty="0"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CEF5DE-791C-4D27-81A7-DACC89442D03}"/>
              </a:ext>
            </a:extLst>
          </p:cNvPr>
          <p:cNvSpPr txBox="1"/>
          <p:nvPr/>
        </p:nvSpPr>
        <p:spPr>
          <a:xfrm>
            <a:off x="0" y="5791200"/>
            <a:ext cx="9144000" cy="63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1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en-US" sz="1600" dirty="0">
                <a:latin typeface="Agency FB" pitchFamily="34" charset="0"/>
                <a:cs typeface="+mn-cs"/>
              </a:rPr>
              <a:t>For example: Information collected from web, have to cite below mentioned </a:t>
            </a:r>
          </a:p>
          <a:p>
            <a:pPr marL="0" marR="0" lvl="1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altLang="en-US" sz="1600" dirty="0">
                <a:solidFill>
                  <a:srgbClr val="3E30FA"/>
                </a:solidFill>
                <a:latin typeface="Agency FB" pitchFamily="34" charset="0"/>
                <a:cs typeface="+mn-cs"/>
              </a:rPr>
              <a:t>Source: </a:t>
            </a:r>
            <a:r>
              <a:rPr kumimoji="0" lang="en-US" altLang="en-US" sz="1600" b="0" u="none" strike="noStrike" kern="1200" cap="none" spc="0" normalizeH="0" baseline="0" noProof="0" dirty="0">
                <a:ln>
                  <a:noFill/>
                </a:ln>
                <a:solidFill>
                  <a:srgbClr val="3E30FA"/>
                </a:solidFill>
                <a:effectLst/>
                <a:uLnTx/>
                <a:uFillTx/>
                <a:latin typeface="Agency FB" pitchFamily="34" charset="0"/>
                <a:cs typeface="+mn-cs"/>
              </a:rPr>
              <a:t>Ryan Jacoby and Diego Rodriguez, Innovation, Growth, and Getting to Where You Want to Go, Design Management Review Vol. 18 No.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ED32B-1975-4796-983D-5FD70F50DF5D}"/>
              </a:ext>
            </a:extLst>
          </p:cNvPr>
          <p:cNvSpPr txBox="1"/>
          <p:nvPr/>
        </p:nvSpPr>
        <p:spPr>
          <a:xfrm>
            <a:off x="612112" y="1917372"/>
            <a:ext cx="821537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b="0" i="0" dirty="0">
                <a:effectLst/>
                <a:latin typeface="Agency FB" panose="020B0503020202020204" pitchFamily="34" charset="0"/>
              </a:rPr>
              <a:t>Augmented Reality (AR) is a groundbreaking technology which enhances the real world by virtual objects in order to create a new mixed reality environment.</a:t>
            </a:r>
          </a:p>
          <a:p>
            <a:pPr>
              <a:spcBef>
                <a:spcPts val="600"/>
              </a:spcBef>
            </a:pPr>
            <a:endParaRPr lang="en-US" sz="2400" b="0" i="0" dirty="0">
              <a:effectLst/>
              <a:latin typeface="Agency FB" panose="020B0503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400" b="0" i="0" dirty="0">
                <a:effectLst/>
                <a:latin typeface="Agency FB" panose="020B0503020202020204" pitchFamily="34" charset="0"/>
              </a:rPr>
              <a:t>One of the key challenges for Augmented Reality applications is the tracking of the user’s viewing position and orientation in real-time, in order to obtain precise alignment between real and virtual objects</a:t>
            </a:r>
            <a:endParaRPr lang="en-IN" sz="2400" dirty="0">
              <a:latin typeface="Agency FB" panose="020B0503020202020204" pitchFamily="34" charset="0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8109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B973587-03F8-48D9-B92A-84DEE4E7B27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6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Literature Survey: </a:t>
            </a:r>
            <a:r>
              <a:rPr lang="en-IN" sz="3200" dirty="0">
                <a:latin typeface="Bookman Old Style" pitchFamily="18" charset="0"/>
                <a:ea typeface="Cambria" panose="02040503050406030204" pitchFamily="18" charset="0"/>
              </a:rPr>
              <a:t>01</a:t>
            </a:r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  </a:t>
            </a:r>
            <a:endParaRPr lang="en-US" sz="4000" dirty="0">
              <a:solidFill>
                <a:srgbClr val="3E30FA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FC3D7-7B8C-4ABA-834F-E644C52BE6A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0615" y="1684000"/>
            <a:ext cx="7467600" cy="4195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</a:t>
            </a:r>
            <a:r>
              <a:rPr lang="en-US" sz="2000" b="1" dirty="0">
                <a:latin typeface="Agency FB" panose="020B0503020202020204"/>
              </a:rPr>
              <a:t>E Learning System Using Augmented Reality [1]</a:t>
            </a: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Methodology  : Augmented models are displayed to students in the desktop PC . Simple geometrical objects can be subjected to scaling rotating ..</a:t>
            </a:r>
            <a:r>
              <a:rPr lang="en-US" sz="2000" dirty="0" err="1">
                <a:latin typeface="Bookman Old Style" pitchFamily="18" charset="0"/>
              </a:rPr>
              <a:t>etc</a:t>
            </a:r>
            <a:r>
              <a:rPr lang="en-US" sz="2000" dirty="0">
                <a:latin typeface="Bookman Old Style" pitchFamily="18" charset="0"/>
              </a:rPr>
              <a:t>[1]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 Advantage: The user has a full understanding of the geometrical shapes that he placed and scaled in his own scene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 Drawbacks: It is limited and requires special software called Unity to be installed on the system.</a:t>
            </a:r>
          </a:p>
        </p:txBody>
      </p:sp>
    </p:spTree>
    <p:extLst>
      <p:ext uri="{BB962C8B-B14F-4D97-AF65-F5344CB8AC3E}">
        <p14:creationId xmlns:p14="http://schemas.microsoft.com/office/powerpoint/2010/main" val="2059442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B973587-03F8-48D9-B92A-84DEE4E7B27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7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Literature Survey: </a:t>
            </a:r>
            <a:r>
              <a:rPr lang="en-IN" sz="3200" dirty="0">
                <a:latin typeface="Bookman Old Style" pitchFamily="18" charset="0"/>
                <a:ea typeface="Cambria" panose="02040503050406030204" pitchFamily="18" charset="0"/>
              </a:rPr>
              <a:t>02</a:t>
            </a:r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  </a:t>
            </a:r>
            <a:endParaRPr lang="en-US" sz="4000" dirty="0">
              <a:solidFill>
                <a:srgbClr val="3E30FA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FC3D7-7B8C-4ABA-834F-E644C52BE6A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0935" y="1575375"/>
            <a:ext cx="7467600" cy="4195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Head-Mounted Displays A Head-Mounted-Display (HMD) I E-learning 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Methodology  : Augmented models are displayed to students via a head mounted device. So that it is immersive in real world[2]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Advantage: The wearer has a very intuitive and 360 degree overview of the model in his current scene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Drawbacks The head mounted device is an extra device needed and comprises of extra hardware cost along with software cost.</a:t>
            </a:r>
          </a:p>
        </p:txBody>
      </p:sp>
    </p:spTree>
    <p:extLst>
      <p:ext uri="{BB962C8B-B14F-4D97-AF65-F5344CB8AC3E}">
        <p14:creationId xmlns:p14="http://schemas.microsoft.com/office/powerpoint/2010/main" val="2675523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B973587-03F8-48D9-B92A-84DEE4E7B27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8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Literature Survey: </a:t>
            </a:r>
            <a:r>
              <a:rPr lang="en-IN" sz="3200" dirty="0">
                <a:latin typeface="Bookman Old Style" pitchFamily="18" charset="0"/>
                <a:ea typeface="Cambria" panose="02040503050406030204" pitchFamily="18" charset="0"/>
              </a:rPr>
              <a:t>03</a:t>
            </a:r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  </a:t>
            </a:r>
            <a:endParaRPr lang="en-US" sz="4000" dirty="0">
              <a:solidFill>
                <a:srgbClr val="3E30FA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FC3D7-7B8C-4ABA-834F-E644C52BE6A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0615" y="1684000"/>
            <a:ext cx="7467600" cy="4195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AUGMENTED REALITY IN E-LEARNING SYSTEM </a:t>
            </a: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Methodology  : </a:t>
            </a:r>
            <a:r>
              <a:rPr lang="en-US" sz="2000" dirty="0"/>
              <a:t>The main concept behind this project is to collate educational content with information technology. This helps students to understand the 3D objects in a better </a:t>
            </a:r>
            <a:r>
              <a:rPr lang="en-US" sz="2000" dirty="0">
                <a:latin typeface="Bookman Old Style" pitchFamily="18" charset="0"/>
              </a:rPr>
              <a:t>[3]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Advantage: The user has a UI and He can use the UI to view the 3D model I the space and view it I different angles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Drawbacks: Comprises of Complex and resource heavy software like Unity and Vuforia. And limited to PC only.</a:t>
            </a:r>
          </a:p>
        </p:txBody>
      </p:sp>
    </p:spTree>
    <p:extLst>
      <p:ext uri="{BB962C8B-B14F-4D97-AF65-F5344CB8AC3E}">
        <p14:creationId xmlns:p14="http://schemas.microsoft.com/office/powerpoint/2010/main" val="2852671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457200" y="6492875"/>
            <a:ext cx="1066800" cy="365125"/>
          </a:xfrm>
        </p:spPr>
        <p:txBody>
          <a:bodyPr/>
          <a:lstStyle/>
          <a:p>
            <a:fld id="{1B973587-03F8-48D9-B92A-84DEE4E7B27A}" type="datetime1">
              <a:rPr lang="en-US" smtClean="0">
                <a:solidFill>
                  <a:schemeClr val="tx1"/>
                </a:solidFill>
                <a:latin typeface="Modern No. 20" pitchFamily="18" charset="0"/>
              </a:rPr>
              <a:pPr/>
              <a:t>1/23/2022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305800" y="6492875"/>
            <a:ext cx="381000" cy="365125"/>
          </a:xfrm>
        </p:spPr>
        <p:txBody>
          <a:bodyPr/>
          <a:lstStyle/>
          <a:p>
            <a:fld id="{B6F15528-21DE-4FAA-801E-634DDDAF4B2B}" type="slidenum">
              <a:rPr lang="en-US" smtClean="0">
                <a:solidFill>
                  <a:schemeClr val="tx1"/>
                </a:solidFill>
                <a:latin typeface="Modern No. 20" pitchFamily="18" charset="0"/>
                <a:ea typeface="Cambria" panose="02040503050406030204" pitchFamily="18" charset="0"/>
              </a:rPr>
              <a:pPr/>
              <a:t>9</a:t>
            </a:fld>
            <a:endParaRPr lang="en-US" dirty="0">
              <a:solidFill>
                <a:schemeClr val="tx1"/>
              </a:solidFill>
              <a:latin typeface="Modern No. 20" pitchFamily="18" charset="0"/>
              <a:ea typeface="Cambria" panose="02040503050406030204" pitchFamily="18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2667000" y="6492874"/>
            <a:ext cx="4495800" cy="36512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Modern No. 20" pitchFamily="18" charset="0"/>
              </a:rPr>
              <a:t>Dept. of Electronics and Communication Engineering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535" y="990600"/>
            <a:ext cx="853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Literature Survey: </a:t>
            </a:r>
            <a:r>
              <a:rPr lang="en-IN" sz="3200" dirty="0">
                <a:latin typeface="Bookman Old Style" pitchFamily="18" charset="0"/>
                <a:ea typeface="Cambria" panose="02040503050406030204" pitchFamily="18" charset="0"/>
              </a:rPr>
              <a:t>04</a:t>
            </a:r>
            <a:r>
              <a:rPr lang="en-IN" sz="3200" dirty="0">
                <a:solidFill>
                  <a:srgbClr val="FF0000"/>
                </a:solidFill>
                <a:latin typeface="Bookman Old Style" pitchFamily="18" charset="0"/>
                <a:ea typeface="Cambria" panose="02040503050406030204" pitchFamily="18" charset="0"/>
              </a:rPr>
              <a:t>  </a:t>
            </a:r>
            <a:endParaRPr lang="en-US" sz="4000" dirty="0">
              <a:solidFill>
                <a:srgbClr val="3E30FA"/>
              </a:solidFill>
              <a:latin typeface="Bookman Old Style" pitchFamily="18" charset="0"/>
              <a:ea typeface="Cambria" panose="020405030504060302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1FC3D7-7B8C-4ABA-834F-E644C52BE6A7}"/>
              </a:ext>
            </a:extLst>
          </p:cNvPr>
          <p:cNvSpPr txBox="1"/>
          <p:nvPr/>
        </p:nvSpPr>
        <p:spPr>
          <a:xfrm>
            <a:off x="4800600" y="3048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Augmented </a:t>
            </a:r>
            <a:r>
              <a:rPr lang="en-IN" sz="1800" b="1" dirty="0" err="1">
                <a:latin typeface="Nyala" pitchFamily="2" charset="0"/>
                <a:ea typeface="Cambria" panose="02040503050406030204" pitchFamily="18" charset="0"/>
              </a:rPr>
              <a:t>Entites</a:t>
            </a:r>
            <a:r>
              <a:rPr lang="en-IN" sz="1800" b="1" dirty="0">
                <a:latin typeface="Nyala" pitchFamily="2" charset="0"/>
                <a:ea typeface="Cambria" panose="02040503050406030204" pitchFamily="18" charset="0"/>
              </a:rPr>
              <a:t> in real world for E-learning</a:t>
            </a:r>
            <a:endParaRPr lang="en-IN" sz="1050" b="1" dirty="0">
              <a:latin typeface="Nyala" pitchFamily="2" charset="0"/>
              <a:ea typeface="Cambria" panose="020405030504060302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0615" y="1684000"/>
            <a:ext cx="7467600" cy="373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Bookman Old Style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Applying Object Recognition and Tracking to Augmented Reality for Information Visualization</a:t>
            </a:r>
            <a:endParaRPr lang="en-US" sz="20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Methodology  : Bayesian  Technique for overlaying objects on the video input[4]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Advantage: bringing virtual objects into video frames.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Bookman Old Style" pitchFamily="18" charset="0"/>
              </a:rPr>
              <a:t>Drawbacks: only works on PC and is a special software to be installed by the user.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endParaRPr lang="en-US" sz="2000" dirty="0"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575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12283</TotalTime>
  <Words>1318</Words>
  <Application>Microsoft Office PowerPoint</Application>
  <PresentationFormat>On-screen Show (4:3)</PresentationFormat>
  <Paragraphs>156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Agency FB</vt:lpstr>
      <vt:lpstr>Arial</vt:lpstr>
      <vt:lpstr>Bookman Old Style</vt:lpstr>
      <vt:lpstr>Calibri</vt:lpstr>
      <vt:lpstr>Cambria</vt:lpstr>
      <vt:lpstr>Modern No. 20</vt:lpstr>
      <vt:lpstr>Nyala</vt:lpstr>
      <vt:lpstr>Trebuchet MS</vt:lpstr>
      <vt:lpstr>Office Theme</vt:lpstr>
      <vt:lpstr>Custom Design</vt:lpstr>
      <vt:lpstr>Major Project Phase –II (A4445) Domain: Signal Processing  &amp; Image Processing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CLREDDY</dc:creator>
  <cp:lastModifiedBy>Rapolu Ravi Teja</cp:lastModifiedBy>
  <cp:revision>218</cp:revision>
  <dcterms:created xsi:type="dcterms:W3CDTF">2006-08-16T00:00:00Z</dcterms:created>
  <dcterms:modified xsi:type="dcterms:W3CDTF">2022-01-23T14:58:04Z</dcterms:modified>
</cp:coreProperties>
</file>

<file path=docProps/thumbnail.jpeg>
</file>